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63" r:id="rId4"/>
    <p:sldId id="258" r:id="rId5"/>
    <p:sldId id="266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ira Sans" panose="020B0503050000020004" pitchFamily="34" charset="0"/>
      <p:regular r:id="rId12"/>
      <p:bold r:id="rId13"/>
      <p:italic r:id="rId14"/>
      <p:boldItalic r:id="rId15"/>
    </p:embeddedFont>
    <p:embeddedFont>
      <p:font typeface="Fira Sans ExtraBold" panose="020B0503050000020004" pitchFamily="34" charset="0"/>
      <p:bold r:id="rId16"/>
      <p:boldItalic r:id="rId17"/>
    </p:embeddedFont>
    <p:embeddedFont>
      <p:font typeface="Fira Sans Light" panose="020B0403050000020004" pitchFamily="34" charset="0"/>
      <p:regular r:id="rId18"/>
      <p:italic r:id="rId19"/>
    </p:embeddedFont>
    <p:embeddedFont>
      <p:font typeface="Fira Sans Medium" panose="020B0503050000020004" pitchFamily="3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714894-75A6-43E8-96AC-FCB800D9C004}">
  <a:tblStyle styleId="{A6714894-75A6-43E8-96AC-FCB800D9C0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5"/>
    <p:restoredTop sz="94737"/>
  </p:normalViewPr>
  <p:slideViewPr>
    <p:cSldViewPr snapToGrid="0">
      <p:cViewPr>
        <p:scale>
          <a:sx n="77" d="100"/>
          <a:sy n="77" d="100"/>
        </p:scale>
        <p:origin x="432" y="-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764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29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e3947906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4e3947906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33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d85464c6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4d85464c6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99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55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e3947906c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4e3947906c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56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5880496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0700146" y="2934892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699146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nc-services.com/contact-us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389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792225" y="4133108"/>
            <a:ext cx="12622044" cy="3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6600" b="1" dirty="0">
                <a:solidFill>
                  <a:srgbClr val="ED1C24"/>
                </a:solidFill>
                <a:latin typeface="Fira Sans"/>
                <a:sym typeface="Fira Sans"/>
              </a:rPr>
              <a:t>Business Growth</a:t>
            </a:r>
          </a:p>
          <a:p>
            <a:r>
              <a:rPr lang="en-US" sz="6600" b="1" dirty="0">
                <a:solidFill>
                  <a:srgbClr val="ED1C24"/>
                </a:solidFill>
                <a:latin typeface="Fira Sans"/>
                <a:sym typeface="Fira Sans"/>
              </a:rPr>
              <a:t>Service Packages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 dirty="0">
              <a:solidFill>
                <a:srgbClr val="ED1C2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2710" y="2982658"/>
            <a:ext cx="3027302" cy="104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9486899"/>
            <a:ext cx="162877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16094009" y="9590156"/>
            <a:ext cx="1979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ED1C24"/>
                </a:solidFill>
                <a:latin typeface="Fira Sans"/>
                <a:ea typeface="Fira Sans"/>
                <a:cs typeface="Fira Sans"/>
                <a:sym typeface="Fira Sans"/>
              </a:rPr>
              <a:t>nnc-services.com</a:t>
            </a:r>
            <a:endParaRPr sz="1700" b="1">
              <a:solidFill>
                <a:srgbClr val="ED1C2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0356" y="5703564"/>
            <a:ext cx="8244812" cy="458343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428625" y="1312976"/>
            <a:ext cx="4633800" cy="254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62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ED1C24"/>
                </a:solidFill>
                <a:latin typeface="Fira Sans"/>
                <a:ea typeface="Fira Sans"/>
                <a:cs typeface="Fira Sans"/>
                <a:sym typeface="Fira Sans"/>
              </a:rPr>
              <a:t>NNC Services </a:t>
            </a:r>
            <a:r>
              <a:rPr lang="en-US" sz="5400" dirty="0">
                <a:solidFill>
                  <a:srgbClr val="414042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in numbers</a:t>
            </a:r>
            <a:r>
              <a:rPr lang="en-US" dirty="0">
                <a:latin typeface="Fira Sans Light" panose="020B0403050000020004" pitchFamily="34" charset="0"/>
                <a:ea typeface="Fira Sans Light" panose="020B0403050000020004" pitchFamily="34" charset="0"/>
              </a:rPr>
              <a:t> </a:t>
            </a:r>
            <a:endParaRPr sz="5400" dirty="0"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grpSp>
        <p:nvGrpSpPr>
          <p:cNvPr id="95" name="Google Shape;95;p14"/>
          <p:cNvGrpSpPr/>
          <p:nvPr/>
        </p:nvGrpSpPr>
        <p:grpSpPr>
          <a:xfrm>
            <a:off x="6458141" y="1417621"/>
            <a:ext cx="2314500" cy="1812300"/>
            <a:chOff x="6458141" y="1417621"/>
            <a:chExt cx="2314500" cy="1812300"/>
          </a:xfrm>
        </p:grpSpPr>
        <p:sp>
          <p:nvSpPr>
            <p:cNvPr id="96" name="Google Shape;96;p14"/>
            <p:cNvSpPr txBox="1"/>
            <p:nvPr/>
          </p:nvSpPr>
          <p:spPr>
            <a:xfrm>
              <a:off x="6458141" y="1417621"/>
              <a:ext cx="2314500" cy="7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lnSpc>
                  <a:spcPct val="86666"/>
                </a:lnSpc>
              </a:pPr>
              <a:r>
                <a:rPr lang="en-US" sz="6000" dirty="0">
                  <a:solidFill>
                    <a:srgbClr val="ED1C24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14</a:t>
              </a:r>
              <a:r>
                <a:rPr lang="en-US" sz="6000" dirty="0">
                  <a:solidFill>
                    <a:srgbClr val="414042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+</a:t>
              </a:r>
              <a:endParaRPr sz="6000" dirty="0">
                <a:solidFill>
                  <a:srgbClr val="414042"/>
                </a:solidFill>
                <a:latin typeface="Fira Sans ExtraBold"/>
                <a:ea typeface="Fira Sans ExtraBold"/>
                <a:cs typeface="Fira Sans ExtraBold"/>
                <a:sym typeface="Fira Sans ExtraBold"/>
              </a:endParaRPr>
            </a:p>
          </p:txBody>
        </p:sp>
        <p:sp>
          <p:nvSpPr>
            <p:cNvPr id="97" name="Google Shape;97;p14"/>
            <p:cNvSpPr txBox="1"/>
            <p:nvPr/>
          </p:nvSpPr>
          <p:spPr>
            <a:xfrm>
              <a:off x="6534341" y="2214121"/>
              <a:ext cx="21621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414042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Years of</a:t>
              </a:r>
              <a:endParaRPr dirty="0"/>
            </a:p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414042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Experience in B2B</a:t>
              </a:r>
              <a:endParaRPr dirty="0"/>
            </a:p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414042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(and counting)</a:t>
              </a:r>
              <a:endParaRPr dirty="0"/>
            </a:p>
          </p:txBody>
        </p:sp>
      </p:grpSp>
      <p:grpSp>
        <p:nvGrpSpPr>
          <p:cNvPr id="98" name="Google Shape;98;p14"/>
          <p:cNvGrpSpPr/>
          <p:nvPr/>
        </p:nvGrpSpPr>
        <p:grpSpPr>
          <a:xfrm>
            <a:off x="9197194" y="1417621"/>
            <a:ext cx="2835871" cy="2239200"/>
            <a:chOff x="6301594" y="1417621"/>
            <a:chExt cx="2835871" cy="2239200"/>
          </a:xfrm>
        </p:grpSpPr>
        <p:sp>
          <p:nvSpPr>
            <p:cNvPr id="99" name="Google Shape;99;p14"/>
            <p:cNvSpPr txBox="1"/>
            <p:nvPr/>
          </p:nvSpPr>
          <p:spPr>
            <a:xfrm>
              <a:off x="6624504" y="1417621"/>
              <a:ext cx="2314500" cy="75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ED1C24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50</a:t>
              </a:r>
              <a:r>
                <a:rPr lang="en-US" sz="6000" dirty="0">
                  <a:solidFill>
                    <a:srgbClr val="414042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+</a:t>
              </a:r>
              <a:endParaRPr sz="6000" dirty="0">
                <a:solidFill>
                  <a:srgbClr val="414042"/>
                </a:solidFill>
                <a:latin typeface="Fira Sans ExtraBold"/>
                <a:ea typeface="Fira Sans ExtraBold"/>
                <a:cs typeface="Fira Sans ExtraBold"/>
                <a:sym typeface="Fira Sans ExtraBold"/>
              </a:endParaRPr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6301594" y="2214121"/>
              <a:ext cx="2835871" cy="144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414042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Marketing Certifications on all B2B marketing areas </a:t>
              </a:r>
              <a:endParaRPr dirty="0"/>
            </a:p>
          </p:txBody>
        </p:sp>
      </p:grpSp>
      <p:grpSp>
        <p:nvGrpSpPr>
          <p:cNvPr id="101" name="Google Shape;101;p14"/>
          <p:cNvGrpSpPr/>
          <p:nvPr/>
        </p:nvGrpSpPr>
        <p:grpSpPr>
          <a:xfrm>
            <a:off x="15382970" y="1436221"/>
            <a:ext cx="2314500" cy="1831115"/>
            <a:chOff x="6458141" y="1436221"/>
            <a:chExt cx="2314500" cy="1831115"/>
          </a:xfrm>
        </p:grpSpPr>
        <p:sp>
          <p:nvSpPr>
            <p:cNvPr id="102" name="Google Shape;102;p14"/>
            <p:cNvSpPr txBox="1"/>
            <p:nvPr/>
          </p:nvSpPr>
          <p:spPr>
            <a:xfrm>
              <a:off x="6458141" y="1436221"/>
              <a:ext cx="2314500" cy="75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ED1C24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20</a:t>
              </a:r>
              <a:r>
                <a:rPr lang="en-US" sz="6000" dirty="0">
                  <a:solidFill>
                    <a:srgbClr val="414042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+</a:t>
              </a:r>
              <a:endParaRPr sz="6000" dirty="0">
                <a:solidFill>
                  <a:srgbClr val="414042"/>
                </a:solidFill>
                <a:latin typeface="Fira Sans ExtraBold"/>
                <a:ea typeface="Fira Sans ExtraBold"/>
                <a:cs typeface="Fira Sans ExtraBold"/>
                <a:sym typeface="Fira Sans ExtraBold"/>
              </a:endParaRPr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6534341" y="2251536"/>
              <a:ext cx="21621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66666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Marketing</a:t>
              </a:r>
              <a:endParaRPr dirty="0">
                <a:solidFill>
                  <a:srgbClr val="666666"/>
                </a:solidFill>
              </a:endParaRPr>
            </a:p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66666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Automation</a:t>
              </a:r>
              <a:endParaRPr dirty="0">
                <a:solidFill>
                  <a:srgbClr val="666666"/>
                </a:solidFill>
              </a:endParaRPr>
            </a:p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66666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Platforms </a:t>
              </a:r>
              <a:endParaRPr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12582080" y="1417621"/>
            <a:ext cx="2314500" cy="1505827"/>
            <a:chOff x="6486079" y="1417621"/>
            <a:chExt cx="2314500" cy="1505827"/>
          </a:xfrm>
        </p:grpSpPr>
        <p:sp>
          <p:nvSpPr>
            <p:cNvPr id="105" name="Google Shape;105;p14"/>
            <p:cNvSpPr txBox="1"/>
            <p:nvPr/>
          </p:nvSpPr>
          <p:spPr>
            <a:xfrm>
              <a:off x="6486079" y="1417621"/>
              <a:ext cx="2314500" cy="7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ED1C24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400</a:t>
              </a:r>
              <a:r>
                <a:rPr lang="en-US" sz="6000">
                  <a:solidFill>
                    <a:srgbClr val="414042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+</a:t>
              </a:r>
              <a:endParaRPr sz="6000">
                <a:solidFill>
                  <a:srgbClr val="414042"/>
                </a:solidFill>
                <a:latin typeface="Fira Sans ExtraBold"/>
                <a:ea typeface="Fira Sans ExtraBold"/>
                <a:cs typeface="Fira Sans ExtraBold"/>
                <a:sym typeface="Fira Sans ExtraBold"/>
              </a:endParaRPr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6534341" y="2231348"/>
              <a:ext cx="2162100" cy="6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414042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Worldwide</a:t>
              </a:r>
              <a:endParaRPr dirty="0"/>
            </a:p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414042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Clients</a:t>
              </a:r>
              <a:endParaRPr dirty="0"/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548991" y="4319688"/>
            <a:ext cx="2314500" cy="1383877"/>
            <a:chOff x="6458141" y="4157900"/>
            <a:chExt cx="2314500" cy="1383877"/>
          </a:xfrm>
        </p:grpSpPr>
        <p:sp>
          <p:nvSpPr>
            <p:cNvPr id="108" name="Google Shape;108;p14"/>
            <p:cNvSpPr txBox="1"/>
            <p:nvPr/>
          </p:nvSpPr>
          <p:spPr>
            <a:xfrm>
              <a:off x="6458141" y="4157900"/>
              <a:ext cx="2314500" cy="7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414042"/>
                </a:solidFill>
                <a:latin typeface="Fira Sans ExtraBold"/>
                <a:ea typeface="Fira Sans ExtraBold"/>
                <a:cs typeface="Fira Sans ExtraBold"/>
                <a:sym typeface="Fira Sans ExtraBold"/>
              </a:endParaRPr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6534341" y="4849677"/>
              <a:ext cx="2162100" cy="6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9599170" y="4102113"/>
            <a:ext cx="2314500" cy="1478025"/>
            <a:chOff x="15547570" y="4233713"/>
            <a:chExt cx="2314500" cy="1478025"/>
          </a:xfrm>
        </p:grpSpPr>
        <p:sp>
          <p:nvSpPr>
            <p:cNvPr id="112" name="Google Shape;112;p14"/>
            <p:cNvSpPr txBox="1"/>
            <p:nvPr/>
          </p:nvSpPr>
          <p:spPr>
            <a:xfrm>
              <a:off x="15547570" y="4233713"/>
              <a:ext cx="2314500" cy="75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ED1C24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300</a:t>
              </a:r>
              <a:r>
                <a:rPr lang="en-US" sz="6000" dirty="0">
                  <a:solidFill>
                    <a:srgbClr val="414042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+</a:t>
              </a:r>
              <a:endParaRPr sz="6000" dirty="0">
                <a:solidFill>
                  <a:srgbClr val="414042"/>
                </a:solidFill>
                <a:latin typeface="Fira Sans ExtraBold"/>
                <a:ea typeface="Fira Sans ExtraBold"/>
                <a:cs typeface="Fira Sans ExtraBold"/>
                <a:sym typeface="Fira Sans ExtraBold"/>
              </a:endParaRPr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15579632" y="5019638"/>
              <a:ext cx="2162100" cy="6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66666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Lead Generation</a:t>
              </a:r>
              <a:endParaRPr dirty="0">
                <a:solidFill>
                  <a:srgbClr val="666666"/>
                </a:solidFill>
              </a:endParaRPr>
            </a:p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66666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Projects</a:t>
              </a:r>
              <a:endParaRPr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6622455" y="4083513"/>
            <a:ext cx="2376488" cy="1496625"/>
            <a:chOff x="12718455" y="4377988"/>
            <a:chExt cx="2376488" cy="1496625"/>
          </a:xfrm>
        </p:grpSpPr>
        <p:sp>
          <p:nvSpPr>
            <p:cNvPr id="115" name="Google Shape;115;p14"/>
            <p:cNvSpPr txBox="1"/>
            <p:nvPr/>
          </p:nvSpPr>
          <p:spPr>
            <a:xfrm>
              <a:off x="12780443" y="4377988"/>
              <a:ext cx="2314500" cy="7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ED1C24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500</a:t>
              </a:r>
              <a:r>
                <a:rPr lang="en-US" sz="6000" dirty="0">
                  <a:solidFill>
                    <a:srgbClr val="414042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+</a:t>
              </a:r>
              <a:endParaRPr sz="6000" dirty="0">
                <a:solidFill>
                  <a:srgbClr val="414042"/>
                </a:solidFill>
                <a:latin typeface="Fira Sans ExtraBold"/>
                <a:ea typeface="Fira Sans ExtraBold"/>
                <a:cs typeface="Fira Sans ExtraBold"/>
                <a:sym typeface="Fira Sans ExtraBold"/>
              </a:endParaRPr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12718455" y="5182513"/>
              <a:ext cx="2162100" cy="6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414042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Successful</a:t>
              </a:r>
              <a:endParaRPr dirty="0"/>
            </a:p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414042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Projects</a:t>
              </a:r>
              <a:endParaRPr dirty="0"/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12513900" y="4095851"/>
            <a:ext cx="3092100" cy="1850787"/>
            <a:chOff x="6417825" y="6730463"/>
            <a:chExt cx="3092100" cy="1850787"/>
          </a:xfrm>
        </p:grpSpPr>
        <p:sp>
          <p:nvSpPr>
            <p:cNvPr id="118" name="Google Shape;118;p14"/>
            <p:cNvSpPr txBox="1"/>
            <p:nvPr/>
          </p:nvSpPr>
          <p:spPr>
            <a:xfrm>
              <a:off x="6417825" y="6730463"/>
              <a:ext cx="30921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ED1C24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10k</a:t>
              </a:r>
              <a:r>
                <a:rPr lang="en-US" sz="6000" dirty="0"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+</a:t>
              </a:r>
              <a:endParaRPr sz="6000" dirty="0">
                <a:latin typeface="Fira Sans ExtraBold"/>
                <a:ea typeface="Fira Sans ExtraBold"/>
                <a:cs typeface="Fira Sans ExtraBold"/>
                <a:sym typeface="Fira Sans ExtraBold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6723837" y="7565450"/>
              <a:ext cx="21621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414042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Meetings Scheduled</a:t>
              </a:r>
              <a:endParaRPr dirty="0"/>
            </a:p>
          </p:txBody>
        </p:sp>
      </p:grpSp>
      <p:sp>
        <p:nvSpPr>
          <p:cNvPr id="120" name="Google Shape;120;p14"/>
          <p:cNvSpPr txBox="1"/>
          <p:nvPr/>
        </p:nvSpPr>
        <p:spPr>
          <a:xfrm>
            <a:off x="2819212" y="9050081"/>
            <a:ext cx="21621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504752" y="8598643"/>
            <a:ext cx="21621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6329343" y="6429175"/>
            <a:ext cx="2798400" cy="1502651"/>
            <a:chOff x="6329343" y="6429175"/>
            <a:chExt cx="2798400" cy="1502651"/>
          </a:xfrm>
        </p:grpSpPr>
        <p:sp>
          <p:nvSpPr>
            <p:cNvPr id="122" name="Google Shape;122;p14"/>
            <p:cNvSpPr txBox="1"/>
            <p:nvPr/>
          </p:nvSpPr>
          <p:spPr>
            <a:xfrm>
              <a:off x="6684443" y="6429175"/>
              <a:ext cx="2314500" cy="75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ED1C24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280</a:t>
              </a:r>
              <a:r>
                <a:rPr lang="en-US" sz="6000" dirty="0">
                  <a:solidFill>
                    <a:srgbClr val="414042"/>
                  </a:solidFill>
                  <a:latin typeface="Fira Sans ExtraBold"/>
                  <a:ea typeface="Fira Sans ExtraBold"/>
                  <a:cs typeface="Fira Sans ExtraBold"/>
                  <a:sym typeface="Fira Sans ExtraBold"/>
                </a:rPr>
                <a:t>+</a:t>
              </a:r>
              <a:endParaRPr sz="6000" dirty="0">
                <a:solidFill>
                  <a:srgbClr val="414042"/>
                </a:solidFill>
                <a:latin typeface="Fira Sans ExtraBold"/>
                <a:ea typeface="Fira Sans ExtraBold"/>
                <a:cs typeface="Fira Sans ExtraBold"/>
                <a:sym typeface="Fira Sans ExtraBold"/>
              </a:endParaRPr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6329343" y="7239726"/>
              <a:ext cx="2798400" cy="6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434343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LinkedIn professional profiles developed</a:t>
              </a:r>
              <a:endParaRPr dirty="0"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9486899"/>
            <a:ext cx="162877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 txBox="1"/>
          <p:nvPr/>
        </p:nvSpPr>
        <p:spPr>
          <a:xfrm>
            <a:off x="16094009" y="9590156"/>
            <a:ext cx="1979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ED1C24"/>
                </a:solidFill>
                <a:latin typeface="Fira Sans"/>
                <a:ea typeface="Fira Sans"/>
                <a:cs typeface="Fira Sans"/>
                <a:sym typeface="Fira Sans"/>
              </a:rPr>
              <a:t>nnc-services.com</a:t>
            </a:r>
          </a:p>
        </p:txBody>
      </p:sp>
      <p:sp>
        <p:nvSpPr>
          <p:cNvPr id="7" name="Google Shape;212;p20"/>
          <p:cNvSpPr txBox="1"/>
          <p:nvPr/>
        </p:nvSpPr>
        <p:spPr>
          <a:xfrm>
            <a:off x="416902" y="352019"/>
            <a:ext cx="3910871" cy="199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Service</a:t>
            </a:r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Packages</a:t>
            </a:r>
            <a:endParaRPr lang="en-US" sz="3000" dirty="0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5400" dirty="0">
              <a:solidFill>
                <a:srgbClr val="FF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3" name="Google Shape;224;p21"/>
          <p:cNvSpPr txBox="1"/>
          <p:nvPr/>
        </p:nvSpPr>
        <p:spPr>
          <a:xfrm>
            <a:off x="3016129" y="3299054"/>
            <a:ext cx="1267556" cy="46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ts val="2000"/>
              </a:lnSpc>
            </a:pPr>
            <a:r>
              <a:rPr lang="en-US" sz="1600">
                <a:solidFill>
                  <a:srgbClr val="414042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/>
                <a:sym typeface="Fira Sans"/>
              </a:rPr>
              <a:t>Month 1-2</a:t>
            </a:r>
          </a:p>
        </p:txBody>
      </p:sp>
      <p:sp>
        <p:nvSpPr>
          <p:cNvPr id="24" name="Google Shape;224;p21"/>
          <p:cNvSpPr txBox="1"/>
          <p:nvPr/>
        </p:nvSpPr>
        <p:spPr>
          <a:xfrm>
            <a:off x="2351576" y="7889368"/>
            <a:ext cx="1932109" cy="46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ts val="2000"/>
              </a:lnSpc>
            </a:pPr>
            <a:r>
              <a:rPr lang="en-US" sz="1600" b="1" dirty="0">
                <a:solidFill>
                  <a:srgbClr val="414042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/>
                <a:sym typeface="Fira Sans"/>
              </a:rPr>
              <a:t>Ongoing Monthly (after 6 months)</a:t>
            </a:r>
          </a:p>
        </p:txBody>
      </p:sp>
      <p:sp>
        <p:nvSpPr>
          <p:cNvPr id="25" name="Google Shape;224;p21"/>
          <p:cNvSpPr txBox="1"/>
          <p:nvPr/>
        </p:nvSpPr>
        <p:spPr>
          <a:xfrm>
            <a:off x="2351576" y="8649455"/>
            <a:ext cx="1932109" cy="46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ts val="2000"/>
              </a:lnSpc>
            </a:pPr>
            <a:r>
              <a:rPr lang="en-US" sz="1600">
                <a:solidFill>
                  <a:srgbClr val="414042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/>
                <a:sym typeface="Fira Sans"/>
              </a:rPr>
              <a:t>Budget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97" y="6604774"/>
            <a:ext cx="1657350" cy="190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97" y="8523914"/>
            <a:ext cx="1657350" cy="19050"/>
          </a:xfrm>
          <a:prstGeom prst="rect">
            <a:avLst/>
          </a:prstGeom>
        </p:spPr>
      </p:pic>
      <p:sp>
        <p:nvSpPr>
          <p:cNvPr id="49" name="Google Shape;212;p20"/>
          <p:cNvSpPr txBox="1"/>
          <p:nvPr/>
        </p:nvSpPr>
        <p:spPr>
          <a:xfrm>
            <a:off x="14437102" y="745768"/>
            <a:ext cx="3086099" cy="40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/>
            <a:r>
              <a:rPr lang="en-US" sz="1800" b="1">
                <a:solidFill>
                  <a:srgbClr val="414042"/>
                </a:solidFill>
                <a:latin typeface="Fira Sans"/>
                <a:ea typeface="Fira Sans"/>
                <a:cs typeface="Fira Sans"/>
                <a:sym typeface="Fira Sans"/>
              </a:rPr>
              <a:t>Pro packages</a:t>
            </a:r>
          </a:p>
          <a:p>
            <a:pPr marL="457200"/>
            <a:r>
              <a:rPr lang="en-US" b="1"/>
              <a:t>recommended: 6-12 months</a:t>
            </a:r>
            <a:endParaRPr lang="en-US" sz="1800">
              <a:solidFill>
                <a:srgbClr val="414042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827" y="1442112"/>
            <a:ext cx="3810000" cy="19050"/>
          </a:xfrm>
          <a:prstGeom prst="rect">
            <a:avLst/>
          </a:prstGeom>
        </p:spPr>
      </p:pic>
      <p:sp>
        <p:nvSpPr>
          <p:cNvPr id="51" name="Google Shape;224;p21"/>
          <p:cNvSpPr txBox="1"/>
          <p:nvPr/>
        </p:nvSpPr>
        <p:spPr>
          <a:xfrm>
            <a:off x="13970489" y="1503160"/>
            <a:ext cx="3968504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Launch a new brand or professionally </a:t>
            </a:r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revamp your logo and look &amp; feel </a:t>
            </a:r>
          </a:p>
          <a:p>
            <a:pPr lvl="0"/>
            <a:endParaRPr lang="en-US" sz="1500" dirty="0"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60" name="Google Shape;224;p21"/>
          <p:cNvSpPr txBox="1"/>
          <p:nvPr/>
        </p:nvSpPr>
        <p:spPr>
          <a:xfrm>
            <a:off x="16855100" y="8649455"/>
            <a:ext cx="1267556" cy="93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2000"/>
              </a:lnSpc>
            </a:pPr>
            <a:r>
              <a:rPr lang="en-US" sz="3300">
                <a:solidFill>
                  <a:srgbClr val="FF0000"/>
                </a:solidFill>
                <a:latin typeface="Fira Sans ExtraBold" panose="020B0903050000020004" pitchFamily="34" charset="0"/>
                <a:ea typeface="Fira Sans ExtraBold" panose="020B0903050000020004" pitchFamily="34" charset="0"/>
                <a:cs typeface="Fira Sans"/>
                <a:sym typeface="Fira Sans"/>
              </a:rPr>
              <a:t>2750</a:t>
            </a:r>
          </a:p>
          <a:p>
            <a:pPr lvl="0">
              <a:lnSpc>
                <a:spcPts val="2000"/>
              </a:lnSpc>
            </a:pPr>
            <a:r>
              <a:rPr lang="en-US" sz="1700">
                <a:solidFill>
                  <a:srgbClr val="414042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$/month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827" y="8523914"/>
            <a:ext cx="3810000" cy="19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827" y="728189"/>
            <a:ext cx="742950" cy="552450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14085521" y="2117436"/>
            <a:ext cx="3800475" cy="4495392"/>
            <a:chOff x="791310" y="3375593"/>
            <a:chExt cx="3800475" cy="4495392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3375593"/>
              <a:ext cx="3800475" cy="952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3936894"/>
              <a:ext cx="3800475" cy="952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4439542"/>
              <a:ext cx="3800475" cy="952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5002654"/>
              <a:ext cx="3800475" cy="952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5602184"/>
              <a:ext cx="3800475" cy="952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6198654"/>
              <a:ext cx="3800475" cy="952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6806809"/>
              <a:ext cx="3800475" cy="952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7299583"/>
              <a:ext cx="3800475" cy="952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7861460"/>
              <a:ext cx="3800475" cy="9525"/>
            </a:xfrm>
            <a:prstGeom prst="rect">
              <a:avLst/>
            </a:prstGeom>
          </p:spPr>
        </p:pic>
      </p:grpSp>
      <p:sp>
        <p:nvSpPr>
          <p:cNvPr id="8" name="Google Shape;212;p20"/>
          <p:cNvSpPr txBox="1"/>
          <p:nvPr/>
        </p:nvSpPr>
        <p:spPr>
          <a:xfrm>
            <a:off x="5041324" y="794500"/>
            <a:ext cx="3313167" cy="40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14042"/>
                </a:solidFill>
                <a:latin typeface="Fira Sans"/>
                <a:ea typeface="Fira Sans"/>
                <a:cs typeface="Fira Sans"/>
                <a:sym typeface="Fira Sans"/>
              </a:rPr>
              <a:t>Startup</a:t>
            </a:r>
          </a:p>
          <a:p>
            <a:pPr marL="457200" lvl="0"/>
            <a:r>
              <a:rPr lang="en-US" b="1"/>
              <a:t>recommended: 1-3 months</a:t>
            </a:r>
            <a:endParaRPr lang="en-US" sz="1800">
              <a:solidFill>
                <a:srgbClr val="414042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60" y="604364"/>
            <a:ext cx="723900" cy="676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46" y="1442112"/>
            <a:ext cx="3810000" cy="19050"/>
          </a:xfrm>
          <a:prstGeom prst="rect">
            <a:avLst/>
          </a:prstGeom>
        </p:spPr>
      </p:pic>
      <p:sp>
        <p:nvSpPr>
          <p:cNvPr id="11" name="Google Shape;224;p21"/>
          <p:cNvSpPr txBox="1"/>
          <p:nvPr/>
        </p:nvSpPr>
        <p:spPr>
          <a:xfrm>
            <a:off x="4603508" y="1503160"/>
            <a:ext cx="4036401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Launch a new brand or professionally </a:t>
            </a:r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revamp your logo and look &amp;feel </a:t>
            </a:r>
          </a:p>
          <a:p>
            <a:pPr lvl="0"/>
            <a:endParaRPr lang="en-US" sz="1500" dirty="0"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2" name="Google Shape;224;p21"/>
          <p:cNvSpPr txBox="1"/>
          <p:nvPr/>
        </p:nvSpPr>
        <p:spPr>
          <a:xfrm>
            <a:off x="4603509" y="2195214"/>
            <a:ext cx="40364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>
                <a:solidFill>
                  <a:schemeClr val="tx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Includes:</a:t>
            </a:r>
            <a:endParaRPr lang="en-US" sz="1500">
              <a:solidFill>
                <a:schemeClr val="tx1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3" name="Google Shape;224;p21"/>
          <p:cNvSpPr txBox="1"/>
          <p:nvPr/>
        </p:nvSpPr>
        <p:spPr>
          <a:xfrm>
            <a:off x="4603508" y="2715238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Workshop </a:t>
            </a:r>
            <a:r>
              <a:rPr lang="en-US" sz="1500">
                <a:solidFill>
                  <a:srgbClr val="777777"/>
                </a:solidFill>
                <a:latin typeface="Fira Sans Light" panose="020B0403050000020004" pitchFamily="34" charset="0"/>
                <a:sym typeface="Fira Sans"/>
              </a:rPr>
              <a:t>discovery session</a:t>
            </a:r>
            <a:endParaRPr lang="en-US" sz="150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6" name="Google Shape;224;p21"/>
          <p:cNvSpPr txBox="1"/>
          <p:nvPr/>
        </p:nvSpPr>
        <p:spPr>
          <a:xfrm>
            <a:off x="4616211" y="3294783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Logo</a:t>
            </a:r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 </a:t>
            </a:r>
            <a:r>
              <a:rPr lang="en-US" sz="1500">
                <a:solidFill>
                  <a:srgbClr val="777777"/>
                </a:solidFill>
                <a:latin typeface="Fira Sans Light" panose="020B0403050000020004" pitchFamily="34" charset="0"/>
                <a:sym typeface="Fira Sans"/>
              </a:rPr>
              <a:t>design/redesign</a:t>
            </a:r>
          </a:p>
        </p:txBody>
      </p:sp>
      <p:sp>
        <p:nvSpPr>
          <p:cNvPr id="17" name="Google Shape;224;p21"/>
          <p:cNvSpPr txBox="1"/>
          <p:nvPr/>
        </p:nvSpPr>
        <p:spPr>
          <a:xfrm>
            <a:off x="4603508" y="4879404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3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1 website professionally designed </a:t>
            </a:r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landing page </a:t>
            </a:r>
            <a:r>
              <a:rPr lang="en-US" sz="13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with lead capture form</a:t>
            </a:r>
          </a:p>
        </p:txBody>
      </p:sp>
      <p:sp>
        <p:nvSpPr>
          <p:cNvPr id="18" name="Google Shape;224;p21"/>
          <p:cNvSpPr txBox="1"/>
          <p:nvPr/>
        </p:nvSpPr>
        <p:spPr>
          <a:xfrm>
            <a:off x="4603508" y="5553480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Social media 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(20 posts per month on 2 social media channels - </a:t>
            </a:r>
            <a:r>
              <a:rPr lang="en-US" sz="1500" dirty="0" err="1">
                <a:solidFill>
                  <a:schemeClr val="accent1">
                    <a:lumMod val="75000"/>
                  </a:schemeClr>
                </a:solidFill>
                <a:latin typeface="Fira Sans Medium" panose="020B0603050000020004" pitchFamily="34" charset="0"/>
                <a:sym typeface="Fira Sans"/>
              </a:rPr>
              <a:t>LinekdIn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 &amp; Twitter)</a:t>
            </a:r>
            <a:endParaRPr lang="en-US" sz="1300" dirty="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21" name="Google Shape;224;p21"/>
          <p:cNvSpPr txBox="1"/>
          <p:nvPr/>
        </p:nvSpPr>
        <p:spPr>
          <a:xfrm>
            <a:off x="7488119" y="8649455"/>
            <a:ext cx="1267556" cy="93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2000"/>
              </a:lnSpc>
            </a:pPr>
            <a:r>
              <a:rPr lang="en-US" sz="3300">
                <a:solidFill>
                  <a:srgbClr val="FF0000"/>
                </a:solidFill>
                <a:latin typeface="Fira Sans ExtraBold" panose="020B0903050000020004" pitchFamily="34" charset="0"/>
                <a:ea typeface="Fira Sans ExtraBold" panose="020B0903050000020004" pitchFamily="34" charset="0"/>
                <a:cs typeface="Fira Sans"/>
                <a:sym typeface="Fira Sans"/>
              </a:rPr>
              <a:t>1650</a:t>
            </a:r>
          </a:p>
          <a:p>
            <a:pPr lvl="0">
              <a:lnSpc>
                <a:spcPts val="2000"/>
              </a:lnSpc>
            </a:pPr>
            <a:r>
              <a:rPr lang="en-US" sz="1700">
                <a:solidFill>
                  <a:srgbClr val="414042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$/month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46" y="8523914"/>
            <a:ext cx="3810000" cy="1905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32" y="2098099"/>
            <a:ext cx="3800475" cy="952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32" y="2659400"/>
            <a:ext cx="3800475" cy="952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32" y="3162048"/>
            <a:ext cx="3800475" cy="952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32" y="3725160"/>
            <a:ext cx="3800475" cy="952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32" y="4324690"/>
            <a:ext cx="3800475" cy="952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32" y="4921160"/>
            <a:ext cx="3800475" cy="952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32" y="5529315"/>
            <a:ext cx="3800475" cy="952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32" y="6583966"/>
            <a:ext cx="3800475" cy="9525"/>
          </a:xfrm>
          <a:prstGeom prst="rect">
            <a:avLst/>
          </a:prstGeom>
        </p:spPr>
      </p:pic>
      <p:sp>
        <p:nvSpPr>
          <p:cNvPr id="30" name="Google Shape;212;p20"/>
          <p:cNvSpPr txBox="1"/>
          <p:nvPr/>
        </p:nvSpPr>
        <p:spPr>
          <a:xfrm>
            <a:off x="9725642" y="796157"/>
            <a:ext cx="3910871" cy="40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/>
            <a:r>
              <a:rPr lang="en-US" sz="1800" b="1" dirty="0">
                <a:solidFill>
                  <a:srgbClr val="414042"/>
                </a:solidFill>
                <a:latin typeface="Fira Sans"/>
                <a:ea typeface="Fira Sans"/>
                <a:cs typeface="Fira Sans"/>
                <a:sym typeface="Fira Sans"/>
              </a:rPr>
              <a:t>Scale-up packages</a:t>
            </a:r>
          </a:p>
          <a:p>
            <a:pPr marL="457200" lvl="0"/>
            <a:r>
              <a:rPr lang="en-US" b="1" dirty="0"/>
              <a:t>recommended: 3-6 months</a:t>
            </a:r>
            <a:endParaRPr lang="en-US" sz="1800" dirty="0">
              <a:solidFill>
                <a:srgbClr val="414042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88" y="1442112"/>
            <a:ext cx="3810000" cy="19050"/>
          </a:xfrm>
          <a:prstGeom prst="rect">
            <a:avLst/>
          </a:prstGeom>
        </p:spPr>
      </p:pic>
      <p:sp>
        <p:nvSpPr>
          <p:cNvPr id="33" name="Google Shape;224;p21"/>
          <p:cNvSpPr txBox="1"/>
          <p:nvPr/>
        </p:nvSpPr>
        <p:spPr>
          <a:xfrm>
            <a:off x="9266850" y="1503160"/>
            <a:ext cx="3968504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Launch a new brand or professionally </a:t>
            </a:r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revamp your logo and look &amp; feel </a:t>
            </a:r>
          </a:p>
          <a:p>
            <a:pPr lvl="0"/>
            <a:endParaRPr lang="en-US" sz="1500" dirty="0"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40" name="Google Shape;224;p21"/>
          <p:cNvSpPr txBox="1"/>
          <p:nvPr/>
        </p:nvSpPr>
        <p:spPr>
          <a:xfrm>
            <a:off x="9266850" y="5553480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1 Digital campaign (including </a:t>
            </a:r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search Ads</a:t>
            </a:r>
            <a:r>
              <a:rPr lang="en-US" sz="150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)</a:t>
            </a:r>
            <a:endParaRPr lang="en-US" sz="130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42" name="Google Shape;224;p21"/>
          <p:cNvSpPr txBox="1"/>
          <p:nvPr/>
        </p:nvSpPr>
        <p:spPr>
          <a:xfrm>
            <a:off x="9338346" y="6606500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 err="1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PPTx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 or </a:t>
            </a:r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company brochure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 redesign</a:t>
            </a:r>
            <a:endParaRPr lang="en-US" sz="1300" dirty="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43" name="Google Shape;224;p21"/>
          <p:cNvSpPr txBox="1"/>
          <p:nvPr/>
        </p:nvSpPr>
        <p:spPr>
          <a:xfrm>
            <a:off x="12151461" y="8649455"/>
            <a:ext cx="1267556" cy="93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2000"/>
              </a:lnSpc>
            </a:pPr>
            <a:r>
              <a:rPr lang="en-US" sz="3300">
                <a:solidFill>
                  <a:srgbClr val="FF0000"/>
                </a:solidFill>
                <a:latin typeface="Fira Sans ExtraBold" panose="020B0903050000020004" pitchFamily="34" charset="0"/>
                <a:ea typeface="Fira Sans ExtraBold" panose="020B0903050000020004" pitchFamily="34" charset="0"/>
                <a:cs typeface="Fira Sans"/>
                <a:sym typeface="Fira Sans"/>
              </a:rPr>
              <a:t>1950</a:t>
            </a:r>
          </a:p>
          <a:p>
            <a:pPr lvl="0">
              <a:lnSpc>
                <a:spcPts val="2000"/>
              </a:lnSpc>
            </a:pPr>
            <a:r>
              <a:rPr lang="en-US" sz="1700">
                <a:solidFill>
                  <a:srgbClr val="414042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$/month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88" y="8523914"/>
            <a:ext cx="3810000" cy="19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434" y="566264"/>
            <a:ext cx="866775" cy="714375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9372357" y="2096331"/>
            <a:ext cx="3800475" cy="4495392"/>
            <a:chOff x="791310" y="3375593"/>
            <a:chExt cx="3800475" cy="4495392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3375593"/>
              <a:ext cx="3800475" cy="95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3936894"/>
              <a:ext cx="3800475" cy="9525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4439542"/>
              <a:ext cx="3800475" cy="95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5002654"/>
              <a:ext cx="3800475" cy="9525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5602184"/>
              <a:ext cx="3800475" cy="9525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6198654"/>
              <a:ext cx="3800475" cy="952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6806809"/>
              <a:ext cx="3800475" cy="9525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7299583"/>
              <a:ext cx="3800475" cy="9525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10" y="7861460"/>
              <a:ext cx="3800475" cy="9525"/>
            </a:xfrm>
            <a:prstGeom prst="rect">
              <a:avLst/>
            </a:prstGeom>
          </p:spPr>
        </p:pic>
      </p:grpSp>
      <p:sp>
        <p:nvSpPr>
          <p:cNvPr id="95" name="Google Shape;224;p21">
            <a:extLst>
              <a:ext uri="{FF2B5EF4-FFF2-40B4-BE49-F238E27FC236}">
                <a16:creationId xmlns:a16="http://schemas.microsoft.com/office/drawing/2014/main" id="{0ABFEC31-3753-DE4B-A400-7C96D03FECBF}"/>
              </a:ext>
            </a:extLst>
          </p:cNvPr>
          <p:cNvSpPr txBox="1"/>
          <p:nvPr/>
        </p:nvSpPr>
        <p:spPr>
          <a:xfrm>
            <a:off x="3020514" y="3831968"/>
            <a:ext cx="1267556" cy="46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ts val="2000"/>
              </a:lnSpc>
            </a:pPr>
            <a:r>
              <a:rPr lang="en-US" sz="1600">
                <a:solidFill>
                  <a:srgbClr val="414042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/>
                <a:sym typeface="Fira Sans"/>
              </a:rPr>
              <a:t>Month 2-3</a:t>
            </a:r>
          </a:p>
        </p:txBody>
      </p:sp>
      <p:sp>
        <p:nvSpPr>
          <p:cNvPr id="106" name="Google Shape;224;p21">
            <a:extLst>
              <a:ext uri="{FF2B5EF4-FFF2-40B4-BE49-F238E27FC236}">
                <a16:creationId xmlns:a16="http://schemas.microsoft.com/office/drawing/2014/main" id="{25FC381A-6F07-6544-A376-67730F4EC839}"/>
              </a:ext>
            </a:extLst>
          </p:cNvPr>
          <p:cNvSpPr txBox="1"/>
          <p:nvPr/>
        </p:nvSpPr>
        <p:spPr>
          <a:xfrm>
            <a:off x="4628914" y="3755287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>
                <a:solidFill>
                  <a:srgbClr val="777777"/>
                </a:solidFill>
                <a:latin typeface="Fira Sans Light" panose="020B0403050000020004" pitchFamily="34" charset="0"/>
                <a:sym typeface="Fira Sans"/>
              </a:rPr>
              <a:t>Develop </a:t>
            </a:r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case study or whitepaper</a:t>
            </a:r>
            <a:endParaRPr lang="en-US" sz="130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07" name="Google Shape;224;p21">
            <a:extLst>
              <a:ext uri="{FF2B5EF4-FFF2-40B4-BE49-F238E27FC236}">
                <a16:creationId xmlns:a16="http://schemas.microsoft.com/office/drawing/2014/main" id="{7CBF22AE-2DAF-EF4E-998C-279229829EC8}"/>
              </a:ext>
            </a:extLst>
          </p:cNvPr>
          <p:cNvSpPr txBox="1"/>
          <p:nvPr/>
        </p:nvSpPr>
        <p:spPr>
          <a:xfrm>
            <a:off x="4659560" y="4405917"/>
            <a:ext cx="40364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Digital sales funnel:</a:t>
            </a:r>
            <a:endParaRPr lang="en-US" sz="1500"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08" name="Google Shape;224;p21">
            <a:extLst>
              <a:ext uri="{FF2B5EF4-FFF2-40B4-BE49-F238E27FC236}">
                <a16:creationId xmlns:a16="http://schemas.microsoft.com/office/drawing/2014/main" id="{2B3B00CD-265F-B441-BF75-14C6D7785E2F}"/>
              </a:ext>
            </a:extLst>
          </p:cNvPr>
          <p:cNvSpPr txBox="1"/>
          <p:nvPr/>
        </p:nvSpPr>
        <p:spPr>
          <a:xfrm>
            <a:off x="9307147" y="2205093"/>
            <a:ext cx="40364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>
                <a:solidFill>
                  <a:schemeClr val="tx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Includes:</a:t>
            </a:r>
            <a:endParaRPr lang="en-US" sz="1500">
              <a:solidFill>
                <a:schemeClr val="tx1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09" name="Google Shape;224;p21">
            <a:extLst>
              <a:ext uri="{FF2B5EF4-FFF2-40B4-BE49-F238E27FC236}">
                <a16:creationId xmlns:a16="http://schemas.microsoft.com/office/drawing/2014/main" id="{DA98DCA0-FC80-0844-A34E-479AD327D584}"/>
              </a:ext>
            </a:extLst>
          </p:cNvPr>
          <p:cNvSpPr txBox="1"/>
          <p:nvPr/>
        </p:nvSpPr>
        <p:spPr>
          <a:xfrm>
            <a:off x="14007173" y="2194287"/>
            <a:ext cx="40364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>
                <a:solidFill>
                  <a:schemeClr val="tx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Includes:</a:t>
            </a:r>
            <a:endParaRPr lang="en-US" sz="1500">
              <a:solidFill>
                <a:schemeClr val="tx1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10" name="Google Shape;224;p21">
            <a:extLst>
              <a:ext uri="{FF2B5EF4-FFF2-40B4-BE49-F238E27FC236}">
                <a16:creationId xmlns:a16="http://schemas.microsoft.com/office/drawing/2014/main" id="{9AE1F1FA-59E7-714F-A53D-E475C813C4CA}"/>
              </a:ext>
            </a:extLst>
          </p:cNvPr>
          <p:cNvSpPr txBox="1"/>
          <p:nvPr/>
        </p:nvSpPr>
        <p:spPr>
          <a:xfrm>
            <a:off x="9292255" y="2796233"/>
            <a:ext cx="4051292" cy="394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Workshop </a:t>
            </a:r>
            <a:r>
              <a:rPr lang="en-US" sz="1500">
                <a:solidFill>
                  <a:srgbClr val="777777"/>
                </a:solidFill>
                <a:latin typeface="Fira Sans Light" panose="020B0403050000020004" pitchFamily="34" charset="0"/>
                <a:sym typeface="Fira Sans"/>
              </a:rPr>
              <a:t>discovery session</a:t>
            </a:r>
            <a:endParaRPr lang="en-US" sz="150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11" name="Google Shape;224;p21">
            <a:extLst>
              <a:ext uri="{FF2B5EF4-FFF2-40B4-BE49-F238E27FC236}">
                <a16:creationId xmlns:a16="http://schemas.microsoft.com/office/drawing/2014/main" id="{48821D9F-721C-C34B-B96D-A4A72FEB22F2}"/>
              </a:ext>
            </a:extLst>
          </p:cNvPr>
          <p:cNvSpPr txBox="1"/>
          <p:nvPr/>
        </p:nvSpPr>
        <p:spPr>
          <a:xfrm>
            <a:off x="14007173" y="2772787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Workshop </a:t>
            </a:r>
            <a:r>
              <a:rPr lang="en-US" sz="1500">
                <a:solidFill>
                  <a:srgbClr val="777777"/>
                </a:solidFill>
                <a:latin typeface="Fira Sans Light" panose="020B0403050000020004" pitchFamily="34" charset="0"/>
                <a:sym typeface="Fira Sans"/>
              </a:rPr>
              <a:t>discovery session</a:t>
            </a:r>
            <a:endParaRPr lang="en-US" sz="150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12" name="Google Shape;224;p21">
            <a:extLst>
              <a:ext uri="{FF2B5EF4-FFF2-40B4-BE49-F238E27FC236}">
                <a16:creationId xmlns:a16="http://schemas.microsoft.com/office/drawing/2014/main" id="{42281A70-F58E-BB43-AD83-27AB714BE4E9}"/>
              </a:ext>
            </a:extLst>
          </p:cNvPr>
          <p:cNvSpPr txBox="1"/>
          <p:nvPr/>
        </p:nvSpPr>
        <p:spPr>
          <a:xfrm>
            <a:off x="9266850" y="3136662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Logo</a:t>
            </a:r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 </a:t>
            </a:r>
            <a:r>
              <a:rPr lang="en-US" sz="1500">
                <a:solidFill>
                  <a:srgbClr val="777777"/>
                </a:solidFill>
                <a:latin typeface="Fira Sans Light" panose="020B0403050000020004" pitchFamily="34" charset="0"/>
                <a:sym typeface="Fira Sans"/>
              </a:rPr>
              <a:t>design/redesign</a:t>
            </a:r>
          </a:p>
          <a:p>
            <a:r>
              <a:rPr lang="en-US" sz="1500">
                <a:solidFill>
                  <a:srgbClr val="777777"/>
                </a:solidFill>
                <a:latin typeface="Fira Sans Light" panose="020B0403050000020004" pitchFamily="34" charset="0"/>
                <a:sym typeface="Fira Sans"/>
              </a:rPr>
              <a:t>Basic </a:t>
            </a:r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brand guide</a:t>
            </a:r>
          </a:p>
        </p:txBody>
      </p:sp>
      <p:sp>
        <p:nvSpPr>
          <p:cNvPr id="113" name="Google Shape;224;p21">
            <a:extLst>
              <a:ext uri="{FF2B5EF4-FFF2-40B4-BE49-F238E27FC236}">
                <a16:creationId xmlns:a16="http://schemas.microsoft.com/office/drawing/2014/main" id="{736A541B-EF56-F045-B565-3094560E7553}"/>
              </a:ext>
            </a:extLst>
          </p:cNvPr>
          <p:cNvSpPr txBox="1"/>
          <p:nvPr/>
        </p:nvSpPr>
        <p:spPr>
          <a:xfrm>
            <a:off x="9279268" y="3883465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>
                <a:solidFill>
                  <a:srgbClr val="777777"/>
                </a:solidFill>
                <a:latin typeface="Fira Sans Light" panose="020B0403050000020004" pitchFamily="34" charset="0"/>
                <a:sym typeface="Fira Sans"/>
              </a:rPr>
              <a:t>Develop </a:t>
            </a:r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case study or whitepaper</a:t>
            </a:r>
            <a:endParaRPr lang="en-US" sz="130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14" name="Google Shape;224;p21">
            <a:extLst>
              <a:ext uri="{FF2B5EF4-FFF2-40B4-BE49-F238E27FC236}">
                <a16:creationId xmlns:a16="http://schemas.microsoft.com/office/drawing/2014/main" id="{E6BDA736-1D74-3C45-991E-F061E21437F0}"/>
              </a:ext>
            </a:extLst>
          </p:cNvPr>
          <p:cNvSpPr txBox="1"/>
          <p:nvPr/>
        </p:nvSpPr>
        <p:spPr>
          <a:xfrm>
            <a:off x="13978043" y="3144059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Logo</a:t>
            </a:r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 </a:t>
            </a:r>
            <a:r>
              <a:rPr lang="en-US" sz="1500">
                <a:solidFill>
                  <a:srgbClr val="777777"/>
                </a:solidFill>
                <a:latin typeface="Fira Sans Light" panose="020B0403050000020004" pitchFamily="34" charset="0"/>
                <a:sym typeface="Fira Sans"/>
              </a:rPr>
              <a:t>design/redesign</a:t>
            </a:r>
          </a:p>
          <a:p>
            <a:r>
              <a:rPr lang="en-US" sz="1500">
                <a:solidFill>
                  <a:srgbClr val="777777"/>
                </a:solidFill>
                <a:latin typeface="Fira Sans Light" panose="020B0403050000020004" pitchFamily="34" charset="0"/>
                <a:sym typeface="Fira Sans"/>
              </a:rPr>
              <a:t>Basic </a:t>
            </a:r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brand guide</a:t>
            </a:r>
          </a:p>
        </p:txBody>
      </p:sp>
      <p:sp>
        <p:nvSpPr>
          <p:cNvPr id="115" name="Google Shape;224;p21">
            <a:extLst>
              <a:ext uri="{FF2B5EF4-FFF2-40B4-BE49-F238E27FC236}">
                <a16:creationId xmlns:a16="http://schemas.microsoft.com/office/drawing/2014/main" id="{66B6BBA3-223D-764F-9460-33D32C6252EB}"/>
              </a:ext>
            </a:extLst>
          </p:cNvPr>
          <p:cNvSpPr txBox="1"/>
          <p:nvPr/>
        </p:nvSpPr>
        <p:spPr>
          <a:xfrm>
            <a:off x="13990461" y="3890862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>
                <a:solidFill>
                  <a:srgbClr val="777777"/>
                </a:solidFill>
                <a:latin typeface="Fira Sans Light" panose="020B0403050000020004" pitchFamily="34" charset="0"/>
                <a:sym typeface="Fira Sans"/>
              </a:rPr>
              <a:t>Develop </a:t>
            </a:r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case study or whitepaper</a:t>
            </a:r>
            <a:endParaRPr lang="en-US" sz="1300" dirty="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16" name="Google Shape;224;p21">
            <a:extLst>
              <a:ext uri="{FF2B5EF4-FFF2-40B4-BE49-F238E27FC236}">
                <a16:creationId xmlns:a16="http://schemas.microsoft.com/office/drawing/2014/main" id="{66149157-5BF0-2445-B080-1B67A56172FB}"/>
              </a:ext>
            </a:extLst>
          </p:cNvPr>
          <p:cNvSpPr txBox="1"/>
          <p:nvPr/>
        </p:nvSpPr>
        <p:spPr>
          <a:xfrm>
            <a:off x="9276188" y="4466119"/>
            <a:ext cx="40364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Digital sales funnels:</a:t>
            </a:r>
            <a:endParaRPr lang="en-US" sz="1500" dirty="0"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17" name="Google Shape;224;p21">
            <a:extLst>
              <a:ext uri="{FF2B5EF4-FFF2-40B4-BE49-F238E27FC236}">
                <a16:creationId xmlns:a16="http://schemas.microsoft.com/office/drawing/2014/main" id="{B1C863D8-EDAD-2B40-AA2B-EE08988EA005}"/>
              </a:ext>
            </a:extLst>
          </p:cNvPr>
          <p:cNvSpPr txBox="1"/>
          <p:nvPr/>
        </p:nvSpPr>
        <p:spPr>
          <a:xfrm>
            <a:off x="9307147" y="4995338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3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1 website professionally designed </a:t>
            </a:r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landing page </a:t>
            </a:r>
            <a:r>
              <a:rPr lang="en-US" sz="13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with lead capture form</a:t>
            </a:r>
          </a:p>
        </p:txBody>
      </p:sp>
      <p:sp>
        <p:nvSpPr>
          <p:cNvPr id="118" name="Google Shape;224;p21">
            <a:extLst>
              <a:ext uri="{FF2B5EF4-FFF2-40B4-BE49-F238E27FC236}">
                <a16:creationId xmlns:a16="http://schemas.microsoft.com/office/drawing/2014/main" id="{005CAE70-656A-5846-ABD6-6B705D3FDCB1}"/>
              </a:ext>
            </a:extLst>
          </p:cNvPr>
          <p:cNvSpPr txBox="1"/>
          <p:nvPr/>
        </p:nvSpPr>
        <p:spPr>
          <a:xfrm>
            <a:off x="9286999" y="5997284"/>
            <a:ext cx="4349514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Social media 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(30 posts per month on 3 social media channels – </a:t>
            </a:r>
            <a:r>
              <a:rPr lang="en-US" sz="1500" dirty="0" err="1">
                <a:solidFill>
                  <a:schemeClr val="accent1">
                    <a:lumMod val="75000"/>
                  </a:schemeClr>
                </a:solidFill>
                <a:latin typeface="Fira Sans Medium" panose="020B0603050000020004" pitchFamily="34" charset="0"/>
                <a:sym typeface="Fira Sans"/>
              </a:rPr>
              <a:t>LinekdIn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sym typeface="Fira Sans"/>
              </a:rPr>
              <a:t>,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 Facebook &amp; Twitter)</a:t>
            </a:r>
            <a:endParaRPr lang="en-US" sz="1300" dirty="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19" name="Google Shape;224;p21">
            <a:extLst>
              <a:ext uri="{FF2B5EF4-FFF2-40B4-BE49-F238E27FC236}">
                <a16:creationId xmlns:a16="http://schemas.microsoft.com/office/drawing/2014/main" id="{B71A0FC2-46E8-2840-9CEF-64418F854ACC}"/>
              </a:ext>
            </a:extLst>
          </p:cNvPr>
          <p:cNvSpPr txBox="1"/>
          <p:nvPr/>
        </p:nvSpPr>
        <p:spPr>
          <a:xfrm>
            <a:off x="9345330" y="7194458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Free </a:t>
            </a:r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HubSpot CRM, Prospecting tool,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 Meetings tool, and Sales Dashboard reporting Setup</a:t>
            </a:r>
            <a:endParaRPr lang="en-US" sz="1300" dirty="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21" name="Google Shape;224;p21">
            <a:extLst>
              <a:ext uri="{FF2B5EF4-FFF2-40B4-BE49-F238E27FC236}">
                <a16:creationId xmlns:a16="http://schemas.microsoft.com/office/drawing/2014/main" id="{B13BDF0A-2CDD-4141-878E-3C35358BB7FB}"/>
              </a:ext>
            </a:extLst>
          </p:cNvPr>
          <p:cNvSpPr txBox="1"/>
          <p:nvPr/>
        </p:nvSpPr>
        <p:spPr>
          <a:xfrm>
            <a:off x="2909930" y="6571759"/>
            <a:ext cx="1267556" cy="46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ts val="2000"/>
              </a:lnSpc>
            </a:pPr>
            <a:r>
              <a:rPr lang="en-US" sz="1600">
                <a:solidFill>
                  <a:srgbClr val="414042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/>
                <a:sym typeface="Fira Sans"/>
              </a:rPr>
              <a:t>Month 3-6</a:t>
            </a:r>
          </a:p>
        </p:txBody>
      </p:sp>
      <p:sp>
        <p:nvSpPr>
          <p:cNvPr id="122" name="Google Shape;224;p21">
            <a:extLst>
              <a:ext uri="{FF2B5EF4-FFF2-40B4-BE49-F238E27FC236}">
                <a16:creationId xmlns:a16="http://schemas.microsoft.com/office/drawing/2014/main" id="{C9D37AD3-996A-734F-8522-AFA0F8704D61}"/>
              </a:ext>
            </a:extLst>
          </p:cNvPr>
          <p:cNvSpPr txBox="1"/>
          <p:nvPr/>
        </p:nvSpPr>
        <p:spPr>
          <a:xfrm>
            <a:off x="14018340" y="4451986"/>
            <a:ext cx="40364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"/>
                <a:sym typeface="Fira Sans"/>
              </a:rPr>
              <a:t>Digital sales funnels:</a:t>
            </a:r>
            <a:endParaRPr lang="en-US" sz="1500" dirty="0"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23" name="Google Shape;224;p21">
            <a:extLst>
              <a:ext uri="{FF2B5EF4-FFF2-40B4-BE49-F238E27FC236}">
                <a16:creationId xmlns:a16="http://schemas.microsoft.com/office/drawing/2014/main" id="{C54B5BC5-5DDD-6A40-9F4E-63FBE2727EA4}"/>
              </a:ext>
            </a:extLst>
          </p:cNvPr>
          <p:cNvSpPr txBox="1"/>
          <p:nvPr/>
        </p:nvSpPr>
        <p:spPr>
          <a:xfrm>
            <a:off x="14035878" y="5592744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1 Digital campaign (including </a:t>
            </a:r>
            <a:r>
              <a:rPr lang="en-US" sz="150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search Ads</a:t>
            </a:r>
            <a:r>
              <a:rPr lang="en-US" sz="150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)</a:t>
            </a:r>
            <a:endParaRPr lang="en-US" sz="130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24" name="Google Shape;224;p21">
            <a:extLst>
              <a:ext uri="{FF2B5EF4-FFF2-40B4-BE49-F238E27FC236}">
                <a16:creationId xmlns:a16="http://schemas.microsoft.com/office/drawing/2014/main" id="{DF3854A6-9741-4442-B89A-7C1A9D643C56}"/>
              </a:ext>
            </a:extLst>
          </p:cNvPr>
          <p:cNvSpPr txBox="1"/>
          <p:nvPr/>
        </p:nvSpPr>
        <p:spPr>
          <a:xfrm>
            <a:off x="14076175" y="6606500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 err="1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PPTx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 or </a:t>
            </a:r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company brochure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 redesign</a:t>
            </a:r>
            <a:endParaRPr lang="en-US" sz="1300" dirty="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25" name="Google Shape;224;p21">
            <a:extLst>
              <a:ext uri="{FF2B5EF4-FFF2-40B4-BE49-F238E27FC236}">
                <a16:creationId xmlns:a16="http://schemas.microsoft.com/office/drawing/2014/main" id="{8C483737-BD79-534F-903A-512C6CD006DF}"/>
              </a:ext>
            </a:extLst>
          </p:cNvPr>
          <p:cNvSpPr txBox="1"/>
          <p:nvPr/>
        </p:nvSpPr>
        <p:spPr>
          <a:xfrm>
            <a:off x="14035878" y="5027969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3</a:t>
            </a:r>
            <a:r>
              <a:rPr lang="en-US" sz="13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 website professionally designed </a:t>
            </a:r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landing pages </a:t>
            </a:r>
            <a:r>
              <a:rPr lang="en-US" sz="13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with lead capture forms</a:t>
            </a:r>
          </a:p>
        </p:txBody>
      </p:sp>
      <p:sp>
        <p:nvSpPr>
          <p:cNvPr id="126" name="Google Shape;224;p21">
            <a:extLst>
              <a:ext uri="{FF2B5EF4-FFF2-40B4-BE49-F238E27FC236}">
                <a16:creationId xmlns:a16="http://schemas.microsoft.com/office/drawing/2014/main" id="{77550D15-1C55-4945-982D-F13E541D59EC}"/>
              </a:ext>
            </a:extLst>
          </p:cNvPr>
          <p:cNvSpPr txBox="1"/>
          <p:nvPr/>
        </p:nvSpPr>
        <p:spPr>
          <a:xfrm>
            <a:off x="14056027" y="6036548"/>
            <a:ext cx="4429926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Social media 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(60 posts per month on 3 social media channels – </a:t>
            </a:r>
            <a:r>
              <a:rPr lang="en-US" sz="1500" dirty="0" err="1">
                <a:solidFill>
                  <a:schemeClr val="accent1">
                    <a:lumMod val="75000"/>
                  </a:schemeClr>
                </a:solidFill>
                <a:latin typeface="Fira Sans Medium" panose="020B0603050000020004" pitchFamily="34" charset="0"/>
                <a:sym typeface="Fira Sans"/>
              </a:rPr>
              <a:t>LinekdIn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sym typeface="Fira Sans"/>
              </a:rPr>
              <a:t>, Facebook &amp; Twitter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)</a:t>
            </a:r>
            <a:endParaRPr lang="en-US" sz="1300" dirty="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sp>
        <p:nvSpPr>
          <p:cNvPr id="127" name="Google Shape;224;p21">
            <a:extLst>
              <a:ext uri="{FF2B5EF4-FFF2-40B4-BE49-F238E27FC236}">
                <a16:creationId xmlns:a16="http://schemas.microsoft.com/office/drawing/2014/main" id="{A5400DF1-ADB7-5544-8E2D-B02D864DAE67}"/>
              </a:ext>
            </a:extLst>
          </p:cNvPr>
          <p:cNvSpPr txBox="1"/>
          <p:nvPr/>
        </p:nvSpPr>
        <p:spPr>
          <a:xfrm>
            <a:off x="14045216" y="7215950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Free </a:t>
            </a:r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HubSpot CRM, Prospecting tool,</a:t>
            </a:r>
            <a:r>
              <a:rPr lang="en-US" sz="1500" dirty="0">
                <a:solidFill>
                  <a:srgbClr val="777777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"/>
                <a:sym typeface="Fira Sans"/>
              </a:rPr>
              <a:t> Meetings tool, and Sales Dashboard reporting Setup</a:t>
            </a:r>
            <a:endParaRPr lang="en-US" sz="1300" dirty="0">
              <a:solidFill>
                <a:srgbClr val="777777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"/>
              <a:sym typeface="Fira Sans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64BD3D2A-F59D-6D48-86BE-6AA9F4DDB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64" y="7089334"/>
            <a:ext cx="3800475" cy="952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6805CA7C-DBD3-E84C-913A-70EEC4EEEE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175" y="7073853"/>
            <a:ext cx="3800475" cy="952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EF55EDE6-3EAC-3C41-9C81-463126AE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135" y="7889740"/>
            <a:ext cx="3800475" cy="9525"/>
          </a:xfrm>
          <a:prstGeom prst="rect">
            <a:avLst/>
          </a:prstGeom>
        </p:spPr>
      </p:pic>
      <p:sp>
        <p:nvSpPr>
          <p:cNvPr id="131" name="Google Shape;224;p21">
            <a:extLst>
              <a:ext uri="{FF2B5EF4-FFF2-40B4-BE49-F238E27FC236}">
                <a16:creationId xmlns:a16="http://schemas.microsoft.com/office/drawing/2014/main" id="{A34F2CBB-A56E-BC46-B9EB-1B0F9A6EF4A1}"/>
              </a:ext>
            </a:extLst>
          </p:cNvPr>
          <p:cNvSpPr txBox="1"/>
          <p:nvPr/>
        </p:nvSpPr>
        <p:spPr>
          <a:xfrm>
            <a:off x="14045216" y="8031510"/>
            <a:ext cx="4188800" cy="65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solidFill>
                  <a:srgbClr val="FF0000"/>
                </a:solidFill>
                <a:latin typeface="Fira Sans Medium" panose="020B0603050000020004" pitchFamily="34" charset="0"/>
                <a:sym typeface="Fira Sans"/>
              </a:rPr>
              <a:t>2 blogposts or infographics/month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16094009" y="9590156"/>
            <a:ext cx="197967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ED1C24"/>
                </a:solidFill>
                <a:latin typeface="Fira Sans"/>
                <a:ea typeface="Fira Sans"/>
                <a:cs typeface="Fira Sans"/>
                <a:sym typeface="Fira Sans"/>
              </a:rPr>
              <a:t>nnc-services.com</a:t>
            </a:r>
            <a:endParaRPr sz="1700" b="1">
              <a:solidFill>
                <a:srgbClr val="ED1C2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0" name="Google Shape;13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2" y="9482139"/>
            <a:ext cx="162877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 txBox="1"/>
          <p:nvPr/>
        </p:nvSpPr>
        <p:spPr>
          <a:xfrm>
            <a:off x="8916637" y="584161"/>
            <a:ext cx="8658223" cy="369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984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1800"/>
              <a:buFont typeface="Noto Sans Symbols"/>
              <a:buChar char="•"/>
            </a:pPr>
            <a:r>
              <a:rPr lang="en-US" sz="1800" b="1" dirty="0">
                <a:solidFill>
                  <a:srgbClr val="41404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B2B  and Technology Marketing pioneers</a:t>
            </a:r>
            <a:endParaRPr sz="1800" dirty="0"/>
          </a:p>
          <a:p>
            <a:pPr marL="285750" marR="0" lvl="0" indent="-2984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1800"/>
              <a:buFont typeface="Noto Sans Symbols"/>
              <a:buChar char="•"/>
            </a:pPr>
            <a:r>
              <a:rPr lang="en-US" sz="1800" b="1" dirty="0">
                <a:solidFill>
                  <a:srgbClr val="41404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Integrative approach to marketing from strategy to implementation </a:t>
            </a:r>
            <a:endParaRPr sz="1800" dirty="0"/>
          </a:p>
          <a:p>
            <a:pPr marL="285750" marR="0" lvl="0" indent="-2984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1800"/>
              <a:buFont typeface="Noto Sans Symbols"/>
              <a:buChar char="•"/>
            </a:pPr>
            <a:r>
              <a:rPr lang="en-US" sz="1800" b="1" dirty="0">
                <a:solidFill>
                  <a:srgbClr val="41404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Goal oriented, tracking KPIs and measuring all the activities</a:t>
            </a:r>
            <a:endParaRPr sz="1800" dirty="0"/>
          </a:p>
          <a:p>
            <a:pPr marL="285750" marR="0" lvl="0" indent="-2984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1800"/>
              <a:buFont typeface="Noto Sans Symbols"/>
              <a:buChar char="•"/>
            </a:pPr>
            <a:r>
              <a:rPr lang="en-US" sz="1800" b="1" dirty="0">
                <a:solidFill>
                  <a:srgbClr val="41404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Global footprint with offices in US, Romania &amp; Poland </a:t>
            </a:r>
            <a:endParaRPr sz="1800" dirty="0"/>
          </a:p>
          <a:p>
            <a:pPr marL="285750" marR="0" lvl="0" indent="-2984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1800"/>
              <a:buFont typeface="Noto Sans Symbols"/>
              <a:buChar char="•"/>
            </a:pPr>
            <a:r>
              <a:rPr lang="en-US" sz="1800" b="1" dirty="0">
                <a:solidFill>
                  <a:srgbClr val="41404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Clear work procedures, communication and project management </a:t>
            </a:r>
            <a:endParaRPr sz="1800" b="1" dirty="0">
              <a:solidFill>
                <a:srgbClr val="414042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3140762" y="689659"/>
            <a:ext cx="4724400" cy="19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78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41404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</a:t>
            </a:r>
            <a:r>
              <a:rPr lang="en-US" sz="6600" dirty="0">
                <a:solidFill>
                  <a:srgbClr val="41404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ow are we</a:t>
            </a:r>
            <a:endParaRPr dirty="0"/>
          </a:p>
          <a:p>
            <a:pPr marL="0" marR="0" lvl="0" indent="0" algn="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>
                <a:solidFill>
                  <a:srgbClr val="ED1C24"/>
                </a:solidFill>
                <a:latin typeface="Fira Sans"/>
                <a:ea typeface="Fira Sans"/>
                <a:cs typeface="Fira Sans"/>
                <a:sym typeface="Fira Sans"/>
              </a:rPr>
              <a:t>UNIQUE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9486899"/>
            <a:ext cx="162877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3"/>
          <p:cNvSpPr txBox="1"/>
          <p:nvPr/>
        </p:nvSpPr>
        <p:spPr>
          <a:xfrm>
            <a:off x="16094009" y="9590156"/>
            <a:ext cx="1979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ED1C24"/>
                </a:solidFill>
                <a:latin typeface="Fira Sans"/>
                <a:ea typeface="Fira Sans"/>
                <a:cs typeface="Fira Sans"/>
                <a:sym typeface="Fira Sans"/>
              </a:rPr>
              <a:t>nnc-services.com</a:t>
            </a:r>
            <a:endParaRPr sz="1700" b="1">
              <a:solidFill>
                <a:srgbClr val="ED1C2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68" name="Google Shape;26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3791" y="1982202"/>
            <a:ext cx="6153150" cy="560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2261937" y="2705178"/>
            <a:ext cx="7292110" cy="4742368"/>
            <a:chOff x="2057400" y="2849558"/>
            <a:chExt cx="7292110" cy="4742368"/>
          </a:xfrm>
        </p:grpSpPr>
        <p:sp>
          <p:nvSpPr>
            <p:cNvPr id="266" name="Google Shape;266;p23"/>
            <p:cNvSpPr txBox="1"/>
            <p:nvPr/>
          </p:nvSpPr>
          <p:spPr>
            <a:xfrm>
              <a:off x="2057400" y="2849558"/>
              <a:ext cx="7292110" cy="3527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FF0000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Fira Sans Light"/>
                  <a:sym typeface="Fira Sans Light"/>
                </a:rPr>
                <a:t>Time is precious!</a:t>
              </a: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66666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Try a faster approach  to increase your business’</a:t>
              </a: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66666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market share.  Choose the right outbound</a:t>
              </a: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66666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marketing partner!</a:t>
              </a:r>
              <a:endParaRPr sz="1800" dirty="0">
                <a:solidFill>
                  <a:srgbClr val="666666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00" b="1" dirty="0">
                <a:solidFill>
                  <a:srgbClr val="414042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66666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Let’s </a:t>
              </a:r>
              <a:r>
                <a:rPr lang="en-US" sz="3600" b="1" dirty="0">
                  <a:solidFill>
                    <a:srgbClr val="FF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accelerate your sales</a:t>
              </a:r>
              <a:r>
                <a:rPr lang="en-US" sz="3200" dirty="0">
                  <a:solidFill>
                    <a:srgbClr val="66666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!</a:t>
              </a:r>
              <a:endParaRPr sz="3600" b="1" dirty="0">
                <a:solidFill>
                  <a:srgbClr val="414042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dirty="0">
                <a:solidFill>
                  <a:srgbClr val="41404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8303348" y="6602682"/>
              <a:ext cx="989244" cy="989244"/>
            </a:xfrm>
            <a:custGeom>
              <a:avLst/>
              <a:gdLst>
                <a:gd name="T0" fmla="*/ 1928 w 2048"/>
                <a:gd name="T1" fmla="*/ 900 h 2048"/>
                <a:gd name="T2" fmla="*/ 120 w 2048"/>
                <a:gd name="T3" fmla="*/ 900 h 2048"/>
                <a:gd name="T4" fmla="*/ 0 w 2048"/>
                <a:gd name="T5" fmla="*/ 1208 h 2048"/>
                <a:gd name="T6" fmla="*/ 540 w 2048"/>
                <a:gd name="T7" fmla="*/ 1568 h 2048"/>
                <a:gd name="T8" fmla="*/ 720 w 2048"/>
                <a:gd name="T9" fmla="*/ 1020 h 2048"/>
                <a:gd name="T10" fmla="*/ 483 w 2048"/>
                <a:gd name="T11" fmla="*/ 840 h 2048"/>
                <a:gd name="T12" fmla="*/ 1565 w 2048"/>
                <a:gd name="T13" fmla="*/ 840 h 2048"/>
                <a:gd name="T14" fmla="*/ 1328 w 2048"/>
                <a:gd name="T15" fmla="*/ 1020 h 2048"/>
                <a:gd name="T16" fmla="*/ 1508 w 2048"/>
                <a:gd name="T17" fmla="*/ 1568 h 2048"/>
                <a:gd name="T18" fmla="*/ 1568 w 2048"/>
                <a:gd name="T19" fmla="*/ 1628 h 2048"/>
                <a:gd name="T20" fmla="*/ 1318 w 2048"/>
                <a:gd name="T21" fmla="*/ 1808 h 2048"/>
                <a:gd name="T22" fmla="*/ 1020 w 2048"/>
                <a:gd name="T23" fmla="*/ 1688 h 2048"/>
                <a:gd name="T24" fmla="*/ 1020 w 2048"/>
                <a:gd name="T25" fmla="*/ 2048 h 2048"/>
                <a:gd name="T26" fmla="*/ 1318 w 2048"/>
                <a:gd name="T27" fmla="*/ 1928 h 2048"/>
                <a:gd name="T28" fmla="*/ 1688 w 2048"/>
                <a:gd name="T29" fmla="*/ 1628 h 2048"/>
                <a:gd name="T30" fmla="*/ 2048 w 2048"/>
                <a:gd name="T31" fmla="*/ 1208 h 2048"/>
                <a:gd name="T32" fmla="*/ 1148 w 2048"/>
                <a:gd name="T33" fmla="*/ 1928 h 2048"/>
                <a:gd name="T34" fmla="*/ 960 w 2048"/>
                <a:gd name="T35" fmla="*/ 1868 h 2048"/>
                <a:gd name="T36" fmla="*/ 1148 w 2048"/>
                <a:gd name="T37" fmla="*/ 1808 h 2048"/>
                <a:gd name="T38" fmla="*/ 1148 w 2048"/>
                <a:gd name="T39" fmla="*/ 1928 h 2048"/>
                <a:gd name="T40" fmla="*/ 120 w 2048"/>
                <a:gd name="T41" fmla="*/ 1208 h 2048"/>
                <a:gd name="T42" fmla="*/ 360 w 2048"/>
                <a:gd name="T43" fmla="*/ 1448 h 2048"/>
                <a:gd name="T44" fmla="*/ 600 w 2048"/>
                <a:gd name="T45" fmla="*/ 1020 h 2048"/>
                <a:gd name="T46" fmla="*/ 540 w 2048"/>
                <a:gd name="T47" fmla="*/ 1448 h 2048"/>
                <a:gd name="T48" fmla="*/ 480 w 2048"/>
                <a:gd name="T49" fmla="*/ 960 h 2048"/>
                <a:gd name="T50" fmla="*/ 1568 w 2048"/>
                <a:gd name="T51" fmla="*/ 1448 h 2048"/>
                <a:gd name="T52" fmla="*/ 1448 w 2048"/>
                <a:gd name="T53" fmla="*/ 1388 h 2048"/>
                <a:gd name="T54" fmla="*/ 1508 w 2048"/>
                <a:gd name="T55" fmla="*/ 960 h 2048"/>
                <a:gd name="T56" fmla="*/ 1568 w 2048"/>
                <a:gd name="T57" fmla="*/ 1448 h 2048"/>
                <a:gd name="T58" fmla="*/ 1020 w 2048"/>
                <a:gd name="T59" fmla="*/ 240 h 2048"/>
                <a:gd name="T60" fmla="*/ 360 w 2048"/>
                <a:gd name="T61" fmla="*/ 840 h 2048"/>
                <a:gd name="T62" fmla="*/ 1020 w 2048"/>
                <a:gd name="T63" fmla="*/ 120 h 2048"/>
                <a:gd name="T64" fmla="*/ 1688 w 2048"/>
                <a:gd name="T65" fmla="*/ 840 h 2048"/>
                <a:gd name="T66" fmla="*/ 1688 w 2048"/>
                <a:gd name="T67" fmla="*/ 1448 h 2048"/>
                <a:gd name="T68" fmla="*/ 1928 w 2048"/>
                <a:gd name="T69" fmla="*/ 120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8" h="2048">
                  <a:moveTo>
                    <a:pt x="1928" y="935"/>
                  </a:moveTo>
                  <a:cubicBezTo>
                    <a:pt x="1928" y="900"/>
                    <a:pt x="1928" y="900"/>
                    <a:pt x="1928" y="900"/>
                  </a:cubicBezTo>
                  <a:cubicBezTo>
                    <a:pt x="1928" y="399"/>
                    <a:pt x="1514" y="0"/>
                    <a:pt x="1020" y="0"/>
                  </a:cubicBezTo>
                  <a:cubicBezTo>
                    <a:pt x="523" y="0"/>
                    <a:pt x="120" y="403"/>
                    <a:pt x="120" y="900"/>
                  </a:cubicBezTo>
                  <a:cubicBezTo>
                    <a:pt x="120" y="935"/>
                    <a:pt x="120" y="935"/>
                    <a:pt x="120" y="935"/>
                  </a:cubicBezTo>
                  <a:cubicBezTo>
                    <a:pt x="43" y="1006"/>
                    <a:pt x="0" y="1104"/>
                    <a:pt x="0" y="1208"/>
                  </a:cubicBezTo>
                  <a:cubicBezTo>
                    <a:pt x="0" y="1407"/>
                    <a:pt x="161" y="1568"/>
                    <a:pt x="360" y="1568"/>
                  </a:cubicBezTo>
                  <a:cubicBezTo>
                    <a:pt x="416" y="1568"/>
                    <a:pt x="382" y="1568"/>
                    <a:pt x="540" y="1568"/>
                  </a:cubicBezTo>
                  <a:cubicBezTo>
                    <a:pt x="639" y="1568"/>
                    <a:pt x="720" y="1487"/>
                    <a:pt x="720" y="1388"/>
                  </a:cubicBezTo>
                  <a:cubicBezTo>
                    <a:pt x="720" y="1020"/>
                    <a:pt x="720" y="1020"/>
                    <a:pt x="720" y="1020"/>
                  </a:cubicBezTo>
                  <a:cubicBezTo>
                    <a:pt x="720" y="921"/>
                    <a:pt x="639" y="840"/>
                    <a:pt x="540" y="840"/>
                  </a:cubicBezTo>
                  <a:cubicBezTo>
                    <a:pt x="483" y="840"/>
                    <a:pt x="483" y="840"/>
                    <a:pt x="483" y="840"/>
                  </a:cubicBezTo>
                  <a:cubicBezTo>
                    <a:pt x="513" y="570"/>
                    <a:pt x="743" y="360"/>
                    <a:pt x="1020" y="360"/>
                  </a:cubicBezTo>
                  <a:cubicBezTo>
                    <a:pt x="1302" y="360"/>
                    <a:pt x="1534" y="570"/>
                    <a:pt x="1565" y="840"/>
                  </a:cubicBezTo>
                  <a:cubicBezTo>
                    <a:pt x="1508" y="840"/>
                    <a:pt x="1508" y="840"/>
                    <a:pt x="1508" y="840"/>
                  </a:cubicBezTo>
                  <a:cubicBezTo>
                    <a:pt x="1409" y="840"/>
                    <a:pt x="1328" y="921"/>
                    <a:pt x="1328" y="1020"/>
                  </a:cubicBezTo>
                  <a:cubicBezTo>
                    <a:pt x="1328" y="1388"/>
                    <a:pt x="1328" y="1388"/>
                    <a:pt x="1328" y="1388"/>
                  </a:cubicBezTo>
                  <a:cubicBezTo>
                    <a:pt x="1328" y="1487"/>
                    <a:pt x="1409" y="1568"/>
                    <a:pt x="1508" y="1568"/>
                  </a:cubicBezTo>
                  <a:cubicBezTo>
                    <a:pt x="1568" y="1568"/>
                    <a:pt x="1568" y="1568"/>
                    <a:pt x="1568" y="1568"/>
                  </a:cubicBezTo>
                  <a:cubicBezTo>
                    <a:pt x="1568" y="1628"/>
                    <a:pt x="1568" y="1628"/>
                    <a:pt x="1568" y="1628"/>
                  </a:cubicBezTo>
                  <a:cubicBezTo>
                    <a:pt x="1568" y="1727"/>
                    <a:pt x="1487" y="1808"/>
                    <a:pt x="1388" y="1808"/>
                  </a:cubicBezTo>
                  <a:cubicBezTo>
                    <a:pt x="1318" y="1808"/>
                    <a:pt x="1318" y="1808"/>
                    <a:pt x="1318" y="1808"/>
                  </a:cubicBezTo>
                  <a:cubicBezTo>
                    <a:pt x="1293" y="1738"/>
                    <a:pt x="1226" y="1688"/>
                    <a:pt x="1148" y="1688"/>
                  </a:cubicBezTo>
                  <a:cubicBezTo>
                    <a:pt x="1020" y="1688"/>
                    <a:pt x="1020" y="1688"/>
                    <a:pt x="1020" y="1688"/>
                  </a:cubicBezTo>
                  <a:cubicBezTo>
                    <a:pt x="921" y="1688"/>
                    <a:pt x="840" y="1769"/>
                    <a:pt x="840" y="1868"/>
                  </a:cubicBezTo>
                  <a:cubicBezTo>
                    <a:pt x="840" y="1967"/>
                    <a:pt x="921" y="2048"/>
                    <a:pt x="1020" y="2048"/>
                  </a:cubicBezTo>
                  <a:cubicBezTo>
                    <a:pt x="1148" y="2048"/>
                    <a:pt x="1148" y="2048"/>
                    <a:pt x="1148" y="2048"/>
                  </a:cubicBezTo>
                  <a:cubicBezTo>
                    <a:pt x="1226" y="2048"/>
                    <a:pt x="1293" y="1998"/>
                    <a:pt x="1318" y="1928"/>
                  </a:cubicBezTo>
                  <a:cubicBezTo>
                    <a:pt x="1388" y="1928"/>
                    <a:pt x="1388" y="1928"/>
                    <a:pt x="1388" y="1928"/>
                  </a:cubicBezTo>
                  <a:cubicBezTo>
                    <a:pt x="1553" y="1928"/>
                    <a:pt x="1688" y="1793"/>
                    <a:pt x="1688" y="1628"/>
                  </a:cubicBezTo>
                  <a:cubicBezTo>
                    <a:pt x="1688" y="1568"/>
                    <a:pt x="1688" y="1568"/>
                    <a:pt x="1688" y="1568"/>
                  </a:cubicBezTo>
                  <a:cubicBezTo>
                    <a:pt x="1887" y="1568"/>
                    <a:pt x="2048" y="1407"/>
                    <a:pt x="2048" y="1208"/>
                  </a:cubicBezTo>
                  <a:cubicBezTo>
                    <a:pt x="2048" y="1105"/>
                    <a:pt x="2005" y="1007"/>
                    <a:pt x="1928" y="935"/>
                  </a:cubicBezTo>
                  <a:close/>
                  <a:moveTo>
                    <a:pt x="1148" y="1928"/>
                  </a:moveTo>
                  <a:cubicBezTo>
                    <a:pt x="1020" y="1928"/>
                    <a:pt x="1020" y="1928"/>
                    <a:pt x="1020" y="1928"/>
                  </a:cubicBezTo>
                  <a:cubicBezTo>
                    <a:pt x="987" y="1928"/>
                    <a:pt x="960" y="1901"/>
                    <a:pt x="960" y="1868"/>
                  </a:cubicBezTo>
                  <a:cubicBezTo>
                    <a:pt x="960" y="1835"/>
                    <a:pt x="987" y="1808"/>
                    <a:pt x="1020" y="1808"/>
                  </a:cubicBezTo>
                  <a:cubicBezTo>
                    <a:pt x="1148" y="1808"/>
                    <a:pt x="1148" y="1808"/>
                    <a:pt x="1148" y="1808"/>
                  </a:cubicBezTo>
                  <a:cubicBezTo>
                    <a:pt x="1181" y="1808"/>
                    <a:pt x="1208" y="1835"/>
                    <a:pt x="1208" y="1868"/>
                  </a:cubicBezTo>
                  <a:cubicBezTo>
                    <a:pt x="1208" y="1901"/>
                    <a:pt x="1181" y="1928"/>
                    <a:pt x="1148" y="1928"/>
                  </a:cubicBezTo>
                  <a:close/>
                  <a:moveTo>
                    <a:pt x="360" y="1448"/>
                  </a:moveTo>
                  <a:cubicBezTo>
                    <a:pt x="228" y="1448"/>
                    <a:pt x="120" y="1340"/>
                    <a:pt x="120" y="1208"/>
                  </a:cubicBezTo>
                  <a:cubicBezTo>
                    <a:pt x="120" y="1074"/>
                    <a:pt x="230" y="960"/>
                    <a:pt x="360" y="960"/>
                  </a:cubicBezTo>
                  <a:lnTo>
                    <a:pt x="360" y="1448"/>
                  </a:lnTo>
                  <a:close/>
                  <a:moveTo>
                    <a:pt x="540" y="960"/>
                  </a:moveTo>
                  <a:cubicBezTo>
                    <a:pt x="573" y="960"/>
                    <a:pt x="600" y="987"/>
                    <a:pt x="600" y="1020"/>
                  </a:cubicBezTo>
                  <a:cubicBezTo>
                    <a:pt x="600" y="1388"/>
                    <a:pt x="600" y="1388"/>
                    <a:pt x="600" y="1388"/>
                  </a:cubicBezTo>
                  <a:cubicBezTo>
                    <a:pt x="600" y="1421"/>
                    <a:pt x="573" y="1448"/>
                    <a:pt x="540" y="1448"/>
                  </a:cubicBezTo>
                  <a:cubicBezTo>
                    <a:pt x="480" y="1448"/>
                    <a:pt x="480" y="1448"/>
                    <a:pt x="480" y="1448"/>
                  </a:cubicBezTo>
                  <a:cubicBezTo>
                    <a:pt x="480" y="960"/>
                    <a:pt x="480" y="960"/>
                    <a:pt x="480" y="960"/>
                  </a:cubicBezTo>
                  <a:lnTo>
                    <a:pt x="540" y="960"/>
                  </a:lnTo>
                  <a:close/>
                  <a:moveTo>
                    <a:pt x="1568" y="1448"/>
                  </a:moveTo>
                  <a:cubicBezTo>
                    <a:pt x="1508" y="1448"/>
                    <a:pt x="1508" y="1448"/>
                    <a:pt x="1508" y="1448"/>
                  </a:cubicBezTo>
                  <a:cubicBezTo>
                    <a:pt x="1475" y="1448"/>
                    <a:pt x="1448" y="1421"/>
                    <a:pt x="1448" y="1388"/>
                  </a:cubicBezTo>
                  <a:cubicBezTo>
                    <a:pt x="1448" y="1020"/>
                    <a:pt x="1448" y="1020"/>
                    <a:pt x="1448" y="1020"/>
                  </a:cubicBezTo>
                  <a:cubicBezTo>
                    <a:pt x="1448" y="987"/>
                    <a:pt x="1475" y="960"/>
                    <a:pt x="1508" y="960"/>
                  </a:cubicBezTo>
                  <a:cubicBezTo>
                    <a:pt x="1568" y="960"/>
                    <a:pt x="1568" y="960"/>
                    <a:pt x="1568" y="960"/>
                  </a:cubicBezTo>
                  <a:lnTo>
                    <a:pt x="1568" y="1448"/>
                  </a:lnTo>
                  <a:close/>
                  <a:moveTo>
                    <a:pt x="1685" y="840"/>
                  </a:moveTo>
                  <a:cubicBezTo>
                    <a:pt x="1655" y="506"/>
                    <a:pt x="1367" y="240"/>
                    <a:pt x="1020" y="240"/>
                  </a:cubicBezTo>
                  <a:cubicBezTo>
                    <a:pt x="676" y="240"/>
                    <a:pt x="393" y="504"/>
                    <a:pt x="363" y="840"/>
                  </a:cubicBezTo>
                  <a:cubicBezTo>
                    <a:pt x="360" y="840"/>
                    <a:pt x="360" y="840"/>
                    <a:pt x="360" y="840"/>
                  </a:cubicBezTo>
                  <a:cubicBezTo>
                    <a:pt x="319" y="840"/>
                    <a:pt x="279" y="847"/>
                    <a:pt x="241" y="861"/>
                  </a:cubicBezTo>
                  <a:cubicBezTo>
                    <a:pt x="261" y="449"/>
                    <a:pt x="603" y="120"/>
                    <a:pt x="1020" y="120"/>
                  </a:cubicBezTo>
                  <a:cubicBezTo>
                    <a:pt x="1441" y="120"/>
                    <a:pt x="1786" y="449"/>
                    <a:pt x="1807" y="861"/>
                  </a:cubicBezTo>
                  <a:cubicBezTo>
                    <a:pt x="1769" y="847"/>
                    <a:pt x="1729" y="840"/>
                    <a:pt x="1688" y="840"/>
                  </a:cubicBezTo>
                  <a:lnTo>
                    <a:pt x="1685" y="840"/>
                  </a:lnTo>
                  <a:close/>
                  <a:moveTo>
                    <a:pt x="1688" y="1448"/>
                  </a:moveTo>
                  <a:cubicBezTo>
                    <a:pt x="1688" y="960"/>
                    <a:pt x="1688" y="960"/>
                    <a:pt x="1688" y="960"/>
                  </a:cubicBezTo>
                  <a:cubicBezTo>
                    <a:pt x="1818" y="960"/>
                    <a:pt x="1928" y="1074"/>
                    <a:pt x="1928" y="1208"/>
                  </a:cubicBezTo>
                  <a:cubicBezTo>
                    <a:pt x="1928" y="1340"/>
                    <a:pt x="1820" y="1448"/>
                    <a:pt x="1688" y="14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Google Shape;266;p23"/>
            <p:cNvSpPr txBox="1"/>
            <p:nvPr/>
          </p:nvSpPr>
          <p:spPr>
            <a:xfrm>
              <a:off x="2771419" y="6794426"/>
              <a:ext cx="5393627" cy="6057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/>
              <a:r>
                <a:rPr lang="en-US" sz="3600" b="1" dirty="0">
                  <a:solidFill>
                    <a:schemeClr val="hlink"/>
                  </a:solidFill>
                  <a:latin typeface="Fira Sans Light"/>
                  <a:ea typeface="Fira Sans Light"/>
                  <a:cs typeface="Fira Sans Light"/>
                  <a:sym typeface="Fira Sans Light"/>
                  <a:hlinkClick r:id="rId5"/>
                </a:rPr>
                <a:t>Call +19808009011</a:t>
              </a:r>
              <a:r>
                <a:rPr lang="en-US" sz="3600" b="1" u="sng" dirty="0">
                  <a:solidFill>
                    <a:schemeClr val="hlink"/>
                  </a:solidFill>
                  <a:latin typeface="Fira Sans Light"/>
                  <a:ea typeface="Fira Sans Light"/>
                  <a:cs typeface="Fira Sans Light"/>
                  <a:sym typeface="Fira Sans Light"/>
                  <a:hlinkClick r:id="rId5"/>
                </a:rPr>
                <a:t>  </a:t>
              </a:r>
              <a:endParaRPr sz="3600" b="1" dirty="0">
                <a:solidFill>
                  <a:srgbClr val="414042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dirty="0">
                <a:solidFill>
                  <a:srgbClr val="414042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dirty="0">
                <a:solidFill>
                  <a:srgbClr val="41404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4328</TotalTime>
  <Words>434</Words>
  <Application>Microsoft Macintosh PowerPoint</Application>
  <PresentationFormat>Custom</PresentationFormat>
  <Paragraphs>96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Noto Sans Symbols</vt:lpstr>
      <vt:lpstr>Fira Sans</vt:lpstr>
      <vt:lpstr>Fira Sans ExtraBold</vt:lpstr>
      <vt:lpstr>Calibri</vt:lpstr>
      <vt:lpstr>Arial</vt:lpstr>
      <vt:lpstr>Fira Sans Medium</vt:lpstr>
      <vt:lpstr>Fira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Mighty</dc:creator>
  <cp:lastModifiedBy>LOREDANA NICULAE</cp:lastModifiedBy>
  <cp:revision>36</cp:revision>
  <cp:lastPrinted>2020-06-26T13:11:19Z</cp:lastPrinted>
  <dcterms:modified xsi:type="dcterms:W3CDTF">2020-06-29T07:02:23Z</dcterms:modified>
</cp:coreProperties>
</file>